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534" r:id="rId2"/>
    <p:sldId id="583" r:id="rId3"/>
    <p:sldId id="590" r:id="rId4"/>
    <p:sldId id="651" r:id="rId5"/>
    <p:sldId id="652" r:id="rId6"/>
    <p:sldId id="653" r:id="rId7"/>
    <p:sldId id="632" r:id="rId8"/>
    <p:sldId id="650" r:id="rId9"/>
    <p:sldId id="654" r:id="rId10"/>
    <p:sldId id="655" r:id="rId11"/>
    <p:sldId id="656" r:id="rId12"/>
    <p:sldId id="657" r:id="rId13"/>
    <p:sldId id="663" r:id="rId14"/>
    <p:sldId id="664" r:id="rId15"/>
    <p:sldId id="658" r:id="rId16"/>
    <p:sldId id="659" r:id="rId17"/>
    <p:sldId id="665" r:id="rId18"/>
    <p:sldId id="660" r:id="rId19"/>
    <p:sldId id="661" r:id="rId20"/>
    <p:sldId id="662" r:id="rId21"/>
  </p:sldIdLst>
  <p:sldSz cx="9144000" cy="6858000" type="screen4x3"/>
  <p:notesSz cx="6858000" cy="9296400"/>
  <p:defaultTextStyle>
    <a:defPPr>
      <a:defRPr lang="en-US"/>
    </a:defPPr>
    <a:lvl1pPr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1pPr>
    <a:lvl2pPr marL="4572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2pPr>
    <a:lvl3pPr marL="9144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3pPr>
    <a:lvl4pPr marL="13716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4pPr>
    <a:lvl5pPr marL="18288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5pPr>
    <a:lvl6pPr marL="22860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6pPr>
    <a:lvl7pPr marL="27432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7pPr>
    <a:lvl8pPr marL="32004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8pPr>
    <a:lvl9pPr marL="36576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2">
          <p15:clr>
            <a:srgbClr val="A4A3A4"/>
          </p15:clr>
        </p15:guide>
        <p15:guide id="2" orient="horz" pos="2880">
          <p15:clr>
            <a:srgbClr val="A4A3A4"/>
          </p15:clr>
        </p15:guide>
        <p15:guide id="3" orient="horz" pos="2256">
          <p15:clr>
            <a:srgbClr val="A4A3A4"/>
          </p15:clr>
        </p15:guide>
        <p15:guide id="4" pos="1920">
          <p15:clr>
            <a:srgbClr val="A4A3A4"/>
          </p15:clr>
        </p15:guide>
        <p15:guide id="5" pos="144">
          <p15:clr>
            <a:srgbClr val="A4A3A4"/>
          </p15:clr>
        </p15:guide>
        <p15:guide id="6" pos="55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0C4"/>
    <a:srgbClr val="E5F0F7"/>
    <a:srgbClr val="C6D4DD"/>
    <a:srgbClr val="FFFFFF"/>
    <a:srgbClr val="FF6846"/>
    <a:srgbClr val="13F0B6"/>
    <a:srgbClr val="39FF4F"/>
    <a:srgbClr val="003366"/>
    <a:srgbClr val="FF204A"/>
    <a:srgbClr val="17FF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Orta Stil 2 - Vurgu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Orta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51"/>
    <p:restoredTop sz="92602"/>
  </p:normalViewPr>
  <p:slideViewPr>
    <p:cSldViewPr>
      <p:cViewPr>
        <p:scale>
          <a:sx n="90" d="100"/>
          <a:sy n="90" d="100"/>
        </p:scale>
        <p:origin x="1752" y="168"/>
      </p:cViewPr>
      <p:guideLst>
        <p:guide orient="horz" pos="912"/>
        <p:guide orient="horz" pos="2880"/>
        <p:guide orient="horz" pos="2256"/>
        <p:guide pos="1920"/>
        <p:guide pos="144"/>
        <p:guide pos="55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00" d="100"/>
          <a:sy n="100" d="100"/>
        </p:scale>
        <p:origin x="1752" y="-728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 b="1"/>
            </a:lvl1pPr>
          </a:lstStyle>
          <a:p>
            <a:fld id="{91518750-F457-B341-9F07-6B957F51EBDC}" type="slidenum">
              <a:rPr lang="en-US" altLang="tr-TR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5463261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48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48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16425"/>
            <a:ext cx="5032375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48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48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 b="1"/>
            </a:lvl1pPr>
          </a:lstStyle>
          <a:p>
            <a:fld id="{5AD73B75-5514-634D-93C0-7FBBD93E1B6E}" type="slidenum">
              <a:rPr lang="en-US" altLang="tr-TR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0014714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fld id="{16030AE9-2274-E442-908D-5F5AD7F6653C}" type="slidenum">
              <a:rPr lang="en-US" altLang="tr-TR" sz="1200"/>
              <a:pPr/>
              <a:t>1</a:t>
            </a:fld>
            <a:endParaRPr lang="en-US" altLang="tr-TR" sz="1200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9025" y="682625"/>
            <a:ext cx="4667250" cy="3500438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763" y="4413250"/>
            <a:ext cx="5059362" cy="41878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tr-TR" altLang="tr-TR">
              <a:latin typeface="Times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1610827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41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D73B75-5514-634D-93C0-7FBBD93E1B6E}" type="slidenum">
              <a:rPr lang="en-US" altLang="tr-TR" smtClean="0"/>
              <a:pPr/>
              <a:t>4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118060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46452"/>
            <a:ext cx="7772400" cy="553998"/>
          </a:xfrm>
        </p:spPr>
        <p:txBody>
          <a:bodyPr/>
          <a:lstStyle>
            <a:lvl1pPr>
              <a:defRPr>
                <a:solidFill>
                  <a:srgbClr val="FF434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703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31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38900" y="685800"/>
            <a:ext cx="20193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685800"/>
            <a:ext cx="5905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2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00" b="19391"/>
          <a:stretch/>
        </p:blipFill>
        <p:spPr>
          <a:xfrm>
            <a:off x="8048512" y="5774480"/>
            <a:ext cx="1095488" cy="10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578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204A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tr-TR" dirty="0" err="1" smtClean="0"/>
              <a:t>Click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edit</a:t>
            </a:r>
            <a:r>
              <a:rPr lang="tr-TR" dirty="0" smtClean="0"/>
              <a:t> Master </a:t>
            </a:r>
            <a:r>
              <a:rPr lang="tr-TR" dirty="0" err="1" smtClean="0"/>
              <a:t>title</a:t>
            </a:r>
            <a:r>
              <a:rPr lang="tr-TR" dirty="0" smtClean="0"/>
              <a:t> </a:t>
            </a:r>
            <a:r>
              <a:rPr lang="tr-TR" dirty="0" err="1" smtClean="0"/>
              <a:t>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8839200" cy="5181600"/>
          </a:xfrm>
        </p:spPr>
        <p:txBody>
          <a:bodyPr/>
          <a:lstStyle>
            <a:lvl1pPr>
              <a:defRPr sz="22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1pPr>
            <a:lvl2pPr>
              <a:defRPr sz="18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2pPr>
            <a:lvl3pPr>
              <a:defRPr sz="16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3pPr>
            <a:lvl4pPr>
              <a:defRPr sz="14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4pPr>
            <a:lvl5pPr>
              <a:defRPr sz="1400" baseline="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5pPr>
          </a:lstStyle>
          <a:p>
            <a:pPr lvl="0"/>
            <a:r>
              <a:rPr lang="tr-TR" dirty="0" smtClean="0"/>
              <a:t>Click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edit</a:t>
            </a:r>
            <a:r>
              <a:rPr lang="tr-TR" dirty="0" smtClean="0"/>
              <a:t> Master </a:t>
            </a:r>
            <a:r>
              <a:rPr lang="tr-TR" dirty="0" err="1" smtClean="0"/>
              <a:t>text</a:t>
            </a:r>
            <a:r>
              <a:rPr lang="tr-TR" dirty="0" smtClean="0"/>
              <a:t> </a:t>
            </a:r>
            <a:r>
              <a:rPr lang="tr-TR" dirty="0" err="1" smtClean="0"/>
              <a:t>styles</a:t>
            </a:r>
            <a:endParaRPr lang="tr-TR" dirty="0" smtClean="0"/>
          </a:p>
          <a:p>
            <a:pPr lvl="1"/>
            <a:r>
              <a:rPr lang="tr-TR" dirty="0" smtClean="0"/>
              <a:t>Second </a:t>
            </a:r>
            <a:r>
              <a:rPr lang="tr-TR" dirty="0" err="1" smtClean="0"/>
              <a:t>level</a:t>
            </a:r>
            <a:endParaRPr lang="tr-TR" dirty="0" smtClean="0"/>
          </a:p>
          <a:p>
            <a:pPr lvl="2"/>
            <a:r>
              <a:rPr lang="tr-TR" dirty="0" smtClean="0"/>
              <a:t>Third </a:t>
            </a:r>
            <a:r>
              <a:rPr lang="tr-TR" dirty="0" err="1" smtClean="0"/>
              <a:t>level</a:t>
            </a:r>
            <a:endParaRPr lang="tr-TR" dirty="0" smtClean="0"/>
          </a:p>
          <a:p>
            <a:pPr lvl="3"/>
            <a:r>
              <a:rPr lang="tr-TR" dirty="0" err="1" smtClean="0"/>
              <a:t>Fourth</a:t>
            </a:r>
            <a:r>
              <a:rPr lang="tr-TR" dirty="0" smtClean="0"/>
              <a:t> </a:t>
            </a:r>
            <a:r>
              <a:rPr lang="tr-TR" dirty="0" err="1" smtClean="0"/>
              <a:t>level</a:t>
            </a:r>
            <a:endParaRPr lang="tr-TR" dirty="0" smtClean="0"/>
          </a:p>
          <a:p>
            <a:pPr lvl="4"/>
            <a:r>
              <a:rPr lang="tr-TR" dirty="0" err="1" smtClean="0"/>
              <a:t>Fifth</a:t>
            </a:r>
            <a:r>
              <a:rPr lang="tr-TR" dirty="0" smtClean="0"/>
              <a:t> </a:t>
            </a:r>
            <a:r>
              <a:rPr lang="tr-TR" dirty="0" err="1" smtClean="0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0152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8168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320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018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21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8807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8577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618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0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685800"/>
            <a:ext cx="609600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tr-TR"/>
              <a:t>Click to edit Master title style</a:t>
            </a:r>
          </a:p>
        </p:txBody>
      </p:sp>
      <p:sp>
        <p:nvSpPr>
          <p:cNvPr id="1027" name="Rectangle 3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tr-TR"/>
              <a:t>Click to edit Master text styles</a:t>
            </a:r>
          </a:p>
          <a:p>
            <a:pPr lvl="1"/>
            <a:r>
              <a:rPr lang="en-US" altLang="tr-TR"/>
              <a:t>Second level</a:t>
            </a:r>
          </a:p>
          <a:p>
            <a:pPr lvl="2"/>
            <a:r>
              <a:rPr lang="en-US" altLang="tr-TR"/>
              <a:t>Third level</a:t>
            </a:r>
          </a:p>
          <a:p>
            <a:pPr lvl="3"/>
            <a:r>
              <a:rPr lang="en-US" altLang="tr-TR"/>
              <a:t>Fourth level</a:t>
            </a:r>
          </a:p>
          <a:p>
            <a:pPr lvl="4"/>
            <a:r>
              <a:rPr lang="en-US" altLang="tr-TR"/>
              <a:t>Fifth level</a:t>
            </a:r>
          </a:p>
        </p:txBody>
      </p:sp>
      <p:pic>
        <p:nvPicPr>
          <p:cNvPr id="1028" name="Picture 5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0"/>
            <a:ext cx="9137650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9" name="TextBox 4"/>
          <p:cNvSpPr txBox="1">
            <a:spLocks noChangeArrowheads="1"/>
          </p:cNvSpPr>
          <p:nvPr userDrawn="1"/>
        </p:nvSpPr>
        <p:spPr bwMode="auto">
          <a:xfrm>
            <a:off x="6451442" y="6611938"/>
            <a:ext cx="249138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r>
              <a:rPr lang="en-US" altLang="tr-TR" sz="1000" i="1" dirty="0" smtClean="0">
                <a:solidFill>
                  <a:srgbClr val="590000"/>
                </a:solidFill>
              </a:rPr>
              <a:t>Web</a:t>
            </a:r>
            <a:r>
              <a:rPr lang="en-US" altLang="tr-TR" sz="1000" i="1" baseline="0" dirty="0" smtClean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 smtClean="0">
                <a:solidFill>
                  <a:srgbClr val="590000"/>
                </a:solidFill>
              </a:rPr>
              <a:t>Teknolojileri</a:t>
            </a:r>
            <a:r>
              <a:rPr lang="en-US" altLang="tr-TR" sz="1000" i="1" baseline="0" dirty="0" smtClean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 smtClean="0">
                <a:solidFill>
                  <a:srgbClr val="590000"/>
                </a:solidFill>
              </a:rPr>
              <a:t>ve</a:t>
            </a:r>
            <a:r>
              <a:rPr lang="en-US" altLang="tr-TR" sz="1000" i="1" baseline="0" dirty="0" smtClean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 smtClean="0">
                <a:solidFill>
                  <a:srgbClr val="590000"/>
                </a:solidFill>
              </a:rPr>
              <a:t>Programlama</a:t>
            </a:r>
            <a:r>
              <a:rPr lang="en-US" altLang="tr-TR" sz="1000" i="1" dirty="0" smtClean="0">
                <a:solidFill>
                  <a:srgbClr val="590000"/>
                </a:solidFill>
              </a:rPr>
              <a:t>, 2016</a:t>
            </a:r>
            <a:endParaRPr lang="en-US" altLang="tr-TR" sz="1000" i="1" dirty="0">
              <a:solidFill>
                <a:srgbClr val="590000"/>
              </a:solidFill>
            </a:endParaRPr>
          </a:p>
        </p:txBody>
      </p:sp>
      <p:sp>
        <p:nvSpPr>
          <p:cNvPr id="1030" name="TextBox 5"/>
          <p:cNvSpPr txBox="1">
            <a:spLocks noChangeArrowheads="1"/>
          </p:cNvSpPr>
          <p:nvPr userDrawn="1"/>
        </p:nvSpPr>
        <p:spPr bwMode="auto">
          <a:xfrm>
            <a:off x="0" y="6611938"/>
            <a:ext cx="314701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r>
              <a:rPr lang="en-US" altLang="tr-TR" sz="1000" b="1" i="1" dirty="0" err="1">
                <a:solidFill>
                  <a:srgbClr val="590000"/>
                </a:solidFill>
              </a:rPr>
              <a:t>Ders</a:t>
            </a:r>
            <a:r>
              <a:rPr lang="en-US" altLang="tr-TR" sz="1000" b="1" i="1" dirty="0">
                <a:solidFill>
                  <a:srgbClr val="590000"/>
                </a:solidFill>
              </a:rPr>
              <a:t> </a:t>
            </a:r>
            <a:r>
              <a:rPr lang="en-US" altLang="tr-TR" sz="1000" b="1" i="1" dirty="0" err="1">
                <a:solidFill>
                  <a:srgbClr val="590000"/>
                </a:solidFill>
              </a:rPr>
              <a:t>Sunumu</a:t>
            </a:r>
            <a:r>
              <a:rPr lang="en-US" altLang="tr-TR" sz="1000" b="1" i="1" dirty="0">
                <a:solidFill>
                  <a:srgbClr val="590000"/>
                </a:solidFill>
              </a:rPr>
              <a:t>, </a:t>
            </a:r>
            <a:r>
              <a:rPr lang="en-US" altLang="tr-TR" sz="1000" b="1" i="1" dirty="0" err="1" smtClean="0">
                <a:solidFill>
                  <a:srgbClr val="590000"/>
                </a:solidFill>
              </a:rPr>
              <a:t>Yrd</a:t>
            </a:r>
            <a:r>
              <a:rPr lang="en-US" altLang="tr-TR" sz="1000" b="1" i="1" dirty="0" smtClean="0">
                <a:solidFill>
                  <a:srgbClr val="590000"/>
                </a:solidFill>
              </a:rPr>
              <a:t>. </a:t>
            </a:r>
            <a:r>
              <a:rPr lang="en-US" altLang="tr-TR" sz="1000" b="1" i="1" dirty="0" err="1" smtClean="0">
                <a:solidFill>
                  <a:srgbClr val="590000"/>
                </a:solidFill>
              </a:rPr>
              <a:t>Doç</a:t>
            </a:r>
            <a:r>
              <a:rPr lang="en-US" altLang="tr-TR" sz="1000" b="1" i="1" dirty="0" smtClean="0">
                <a:solidFill>
                  <a:srgbClr val="590000"/>
                </a:solidFill>
              </a:rPr>
              <a:t>.</a:t>
            </a:r>
            <a:r>
              <a:rPr lang="en-US" altLang="tr-TR" sz="1000" b="1" i="1" baseline="0" dirty="0" smtClean="0">
                <a:solidFill>
                  <a:srgbClr val="590000"/>
                </a:solidFill>
              </a:rPr>
              <a:t> Dr. </a:t>
            </a:r>
            <a:r>
              <a:rPr lang="en-US" altLang="tr-TR" sz="1000" b="1" i="1" dirty="0" err="1" smtClean="0">
                <a:solidFill>
                  <a:srgbClr val="590000"/>
                </a:solidFill>
              </a:rPr>
              <a:t>Asım</a:t>
            </a:r>
            <a:r>
              <a:rPr lang="en-US" altLang="tr-TR" sz="1000" b="1" i="1" dirty="0" smtClean="0">
                <a:solidFill>
                  <a:srgbClr val="590000"/>
                </a:solidFill>
              </a:rPr>
              <a:t> </a:t>
            </a:r>
            <a:r>
              <a:rPr lang="en-US" altLang="tr-TR" sz="1000" b="1" i="1" dirty="0">
                <a:solidFill>
                  <a:srgbClr val="590000"/>
                </a:solidFill>
              </a:rPr>
              <a:t>Sinan YÜKSEL</a:t>
            </a:r>
          </a:p>
        </p:txBody>
      </p:sp>
      <p:pic>
        <p:nvPicPr>
          <p:cNvPr id="1031" name="Picture 2" descr="S__leyman_Demirel___niversitesi-logo-034BCFD506-seeklogo.com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28575"/>
            <a:ext cx="12192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hlink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hlink"/>
          </a:solidFill>
          <a:latin typeface="+mn-lt"/>
          <a:ea typeface="ＭＳ Ｐゴシック" pitchFamily="-110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hlink"/>
          </a:solidFill>
          <a:latin typeface="+mn-lt"/>
          <a:ea typeface="ＭＳ Ｐゴシック" pitchFamily="-110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hlink"/>
          </a:solidFill>
          <a:latin typeface="+mn-lt"/>
          <a:ea typeface="ＭＳ Ｐゴシック" pitchFamily="-110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ocalhost:3000/mekan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2"/>
          <p:cNvSpPr txBox="1">
            <a:spLocks noChangeArrowheads="1"/>
          </p:cNvSpPr>
          <p:nvPr/>
        </p:nvSpPr>
        <p:spPr bwMode="auto">
          <a:xfrm>
            <a:off x="396875" y="6683375"/>
            <a:ext cx="1841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endParaRPr lang="tr-TR" altLang="tr-TR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288" y="0"/>
            <a:ext cx="9201151" cy="68722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010400" y="6467931"/>
            <a:ext cx="20299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err="1" smtClean="0">
                <a:latin typeface="Brush Script MT" charset="0"/>
                <a:ea typeface="Brush Script MT" charset="0"/>
                <a:cs typeface="Brush Script MT" charset="0"/>
              </a:rPr>
              <a:t>Tasarım</a:t>
            </a:r>
            <a:r>
              <a:rPr lang="en-US" sz="2200" i="1" dirty="0" smtClean="0">
                <a:latin typeface="Brush Script MT" charset="0"/>
                <a:ea typeface="Brush Script MT" charset="0"/>
                <a:cs typeface="Brush Script MT" charset="0"/>
              </a:rPr>
              <a:t>: Ali </a:t>
            </a:r>
            <a:r>
              <a:rPr lang="en-US" sz="2200" i="1" dirty="0" err="1" smtClean="0">
                <a:latin typeface="Brush Script MT" charset="0"/>
                <a:ea typeface="Brush Script MT" charset="0"/>
                <a:cs typeface="Brush Script MT" charset="0"/>
              </a:rPr>
              <a:t>Topal</a:t>
            </a:r>
            <a:endParaRPr lang="en-US" sz="2200" i="1" dirty="0">
              <a:latin typeface="Brush Script MT" charset="0"/>
              <a:ea typeface="Brush Script MT" charset="0"/>
              <a:cs typeface="Brush Script MT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Liste</a:t>
            </a:r>
            <a:r>
              <a:rPr lang="en-US" sz="2400" dirty="0"/>
              <a:t> </a:t>
            </a:r>
            <a:r>
              <a:rPr lang="en-US" sz="2400" dirty="0" err="1"/>
              <a:t>Halinde</a:t>
            </a:r>
            <a:r>
              <a:rPr lang="en-US" sz="2400" dirty="0"/>
              <a:t>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25" y="1371600"/>
            <a:ext cx="6181001" cy="4781122"/>
          </a:xfrm>
        </p:spPr>
      </p:pic>
      <p:sp>
        <p:nvSpPr>
          <p:cNvPr id="7" name="Metin kutusu 6"/>
          <p:cNvSpPr txBox="1"/>
          <p:nvPr/>
        </p:nvSpPr>
        <p:spPr>
          <a:xfrm>
            <a:off x="0" y="6152722"/>
            <a:ext cx="7620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200" b="1" dirty="0" smtClean="0"/>
              <a:t>3. Adım: Controller metodunun yazılması</a:t>
            </a:r>
            <a:endParaRPr lang="tr-TR" sz="2200" dirty="0"/>
          </a:p>
        </p:txBody>
      </p:sp>
      <p:sp>
        <p:nvSpPr>
          <p:cNvPr id="6" name="Shape 270"/>
          <p:cNvSpPr/>
          <p:nvPr/>
        </p:nvSpPr>
        <p:spPr>
          <a:xfrm>
            <a:off x="300377" y="685800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2603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Liste</a:t>
            </a:r>
            <a:r>
              <a:rPr lang="en-US" sz="2400" dirty="0"/>
              <a:t> </a:t>
            </a:r>
            <a:r>
              <a:rPr lang="en-US" sz="2400" dirty="0" err="1"/>
              <a:t>Halinde</a:t>
            </a:r>
            <a:r>
              <a:rPr lang="en-US" sz="2400" dirty="0"/>
              <a:t>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71600"/>
            <a:ext cx="5450512" cy="4102678"/>
          </a:xfrm>
        </p:spPr>
      </p:pic>
      <p:sp>
        <p:nvSpPr>
          <p:cNvPr id="7" name="Metin kutusu 6"/>
          <p:cNvSpPr txBox="1"/>
          <p:nvPr/>
        </p:nvSpPr>
        <p:spPr>
          <a:xfrm>
            <a:off x="685801" y="5474278"/>
            <a:ext cx="5029200" cy="1041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"/>
              </a:spcBef>
            </a:pPr>
            <a:r>
              <a:rPr lang="tr-TR" sz="2000" b="1" dirty="0"/>
              <a:t>4</a:t>
            </a:r>
            <a:r>
              <a:rPr lang="tr-TR" sz="2000" b="1" dirty="0" smtClean="0"/>
              <a:t>. Adım: Hata mesajı için </a:t>
            </a:r>
            <a:r>
              <a:rPr lang="tr-TR" sz="2000" b="1" dirty="0" smtClean="0"/>
              <a:t>mekanlar-liste</a:t>
            </a:r>
          </a:p>
          <a:p>
            <a:pPr>
              <a:spcBef>
                <a:spcPts val="100"/>
              </a:spcBef>
            </a:pPr>
            <a:r>
              <a:rPr lang="tr-TR" sz="2000" b="1" dirty="0" err="1" smtClean="0"/>
              <a:t>arayüzünün</a:t>
            </a:r>
            <a:r>
              <a:rPr lang="tr-TR" sz="2000" b="1" dirty="0" smtClean="0"/>
              <a:t> </a:t>
            </a:r>
            <a:r>
              <a:rPr lang="tr-TR" sz="2000" b="1" dirty="0" smtClean="0"/>
              <a:t>güncellenmesi </a:t>
            </a:r>
          </a:p>
          <a:p>
            <a:pPr>
              <a:spcBef>
                <a:spcPts val="100"/>
              </a:spcBef>
            </a:pPr>
            <a:r>
              <a:rPr lang="tr-TR" sz="2000" b="1" dirty="0" smtClean="0"/>
              <a:t>(15. satır)</a:t>
            </a:r>
            <a:endParaRPr lang="tr-TR" sz="2000" dirty="0"/>
          </a:p>
        </p:txBody>
      </p:sp>
      <p:sp>
        <p:nvSpPr>
          <p:cNvPr id="6" name="Shape 270"/>
          <p:cNvSpPr/>
          <p:nvPr/>
        </p:nvSpPr>
        <p:spPr>
          <a:xfrm>
            <a:off x="300377" y="685800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9178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Tek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Doküman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sp>
        <p:nvSpPr>
          <p:cNvPr id="5" name="Shape 273"/>
          <p:cNvSpPr/>
          <p:nvPr/>
        </p:nvSpPr>
        <p:spPr>
          <a:xfrm>
            <a:off x="300378" y="685800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6" name="İçerik Yer Tutucus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100" dirty="0" smtClean="0"/>
              <a:t>Bir mekana ait bilgileri mekan-detay sayfamızda listeliyorduk.</a:t>
            </a:r>
          </a:p>
          <a:p>
            <a:r>
              <a:rPr lang="tr-TR" sz="2100" dirty="0" smtClean="0"/>
              <a:t>Daha önceki dersimizde </a:t>
            </a:r>
            <a:r>
              <a:rPr lang="tr-TR" sz="2100" dirty="0"/>
              <a:t>mekan bilgilerini </a:t>
            </a:r>
            <a:r>
              <a:rPr lang="tr-TR" sz="2100" b="1" dirty="0" err="1" smtClean="0"/>
              <a:t>mekanBilgisi</a:t>
            </a:r>
            <a:r>
              <a:rPr lang="tr-TR" sz="2100" dirty="0" smtClean="0"/>
              <a:t> </a:t>
            </a:r>
            <a:r>
              <a:rPr lang="tr-TR" sz="2100" dirty="0" err="1" smtClean="0"/>
              <a:t>controller’ı</a:t>
            </a:r>
            <a:r>
              <a:rPr lang="tr-TR" sz="2100" dirty="0" smtClean="0"/>
              <a:t> içinde statik olarak tanımlamıştık.</a:t>
            </a:r>
          </a:p>
          <a:p>
            <a:r>
              <a:rPr lang="tr-TR" sz="2100" dirty="0" smtClean="0"/>
              <a:t>Artık statik bilgi yerine </a:t>
            </a:r>
            <a:r>
              <a:rPr lang="tr-TR" sz="2100" dirty="0" err="1" smtClean="0"/>
              <a:t>API’mizden</a:t>
            </a:r>
            <a:r>
              <a:rPr lang="tr-TR" sz="2100" dirty="0" smtClean="0"/>
              <a:t> dönen ve tıkladığımız mekana ait bilgileri veri tabanından alarak gösterecek bir yapı oluşturacağız.</a:t>
            </a:r>
          </a:p>
          <a:p>
            <a:r>
              <a:rPr lang="tr-TR" sz="2100" dirty="0"/>
              <a:t>Mekana tıkladığımızda oluşan URL </a:t>
            </a:r>
            <a:r>
              <a:rPr lang="tr-TR" sz="2100" dirty="0">
                <a:hlinkClick r:id="rId2"/>
              </a:rPr>
              <a:t>http://</a:t>
            </a:r>
            <a:r>
              <a:rPr lang="tr-TR" sz="2100" dirty="0" smtClean="0">
                <a:hlinkClick r:id="rId2"/>
              </a:rPr>
              <a:t>localhost:3000/mekan</a:t>
            </a:r>
            <a:r>
              <a:rPr lang="tr-TR" sz="2100" dirty="0" smtClean="0"/>
              <a:t>. </a:t>
            </a:r>
          </a:p>
          <a:p>
            <a:r>
              <a:rPr lang="tr-TR" sz="2100" dirty="0" smtClean="0"/>
              <a:t>Dikkat ederseniz URL’de bir mekana ait herhangi bir bilgi yok.</a:t>
            </a:r>
          </a:p>
          <a:p>
            <a:r>
              <a:rPr lang="tr-TR" sz="2100" dirty="0" smtClean="0"/>
              <a:t>API oluştururken uyguladığımız ”:</a:t>
            </a:r>
            <a:r>
              <a:rPr lang="tr-TR" sz="2100" dirty="0" err="1" smtClean="0"/>
              <a:t>mekanid</a:t>
            </a:r>
            <a:r>
              <a:rPr lang="tr-TR" sz="2100" dirty="0" smtClean="0"/>
              <a:t>” yaklaşımını </a:t>
            </a:r>
            <a:r>
              <a:rPr lang="tr-TR" sz="2100" dirty="0" smtClean="0"/>
              <a:t>burada da </a:t>
            </a:r>
            <a:r>
              <a:rPr lang="tr-TR" sz="2100" dirty="0" smtClean="0"/>
              <a:t>uygulayarak daha iyi bir rota tanımlayabiliriz.</a:t>
            </a:r>
          </a:p>
          <a:p>
            <a:r>
              <a:rPr lang="tr-TR" sz="2100" dirty="0" smtClean="0"/>
              <a:t>“</a:t>
            </a:r>
            <a:r>
              <a:rPr lang="tr-TR" sz="2100" dirty="0" err="1" smtClean="0"/>
              <a:t>app_server</a:t>
            </a:r>
            <a:r>
              <a:rPr lang="tr-TR" sz="2100" dirty="0" smtClean="0"/>
              <a:t>/</a:t>
            </a:r>
            <a:r>
              <a:rPr lang="tr-TR" sz="2100" dirty="0" err="1" smtClean="0"/>
              <a:t>routes</a:t>
            </a:r>
            <a:r>
              <a:rPr lang="tr-TR" sz="2100" dirty="0" smtClean="0"/>
              <a:t>/index.</a:t>
            </a:r>
            <a:r>
              <a:rPr lang="tr-TR" sz="2100" dirty="0" err="1" smtClean="0"/>
              <a:t>js</a:t>
            </a:r>
            <a:r>
              <a:rPr lang="tr-TR" sz="2100" dirty="0" smtClean="0"/>
              <a:t>”’deki rotamızı güncelleyelim.</a:t>
            </a:r>
          </a:p>
          <a:p>
            <a:pPr lvl="1"/>
            <a:r>
              <a:rPr lang="tr-TR" sz="1600" b="1" dirty="0" err="1"/>
              <a:t>router.get</a:t>
            </a:r>
            <a:r>
              <a:rPr lang="tr-TR" sz="1600" b="1" dirty="0"/>
              <a:t>('/mekan/:</a:t>
            </a:r>
            <a:r>
              <a:rPr lang="tr-TR" sz="1600" b="1" dirty="0" err="1"/>
              <a:t>mekanid</a:t>
            </a:r>
            <a:r>
              <a:rPr lang="tr-TR" sz="1600" b="1" dirty="0"/>
              <a:t>', </a:t>
            </a:r>
            <a:r>
              <a:rPr lang="tr-TR" sz="1600" b="1" dirty="0" err="1"/>
              <a:t>ctrlMekanlar.mekanBilgisi</a:t>
            </a:r>
            <a:r>
              <a:rPr lang="tr-TR" sz="1600" b="1" dirty="0" smtClean="0"/>
              <a:t>);</a:t>
            </a:r>
          </a:p>
          <a:p>
            <a:r>
              <a:rPr lang="tr-TR" sz="2100" dirty="0" smtClean="0"/>
              <a:t>Peki </a:t>
            </a:r>
            <a:r>
              <a:rPr lang="tr-TR" sz="2100" dirty="0" err="1" smtClean="0"/>
              <a:t>mekanid’yi</a:t>
            </a:r>
            <a:r>
              <a:rPr lang="tr-TR" sz="2100" dirty="0" smtClean="0"/>
              <a:t> nerden alacağız. Cevap: </a:t>
            </a:r>
            <a:r>
              <a:rPr lang="tr-TR" sz="2100" dirty="0" smtClean="0"/>
              <a:t>mekan-</a:t>
            </a:r>
            <a:r>
              <a:rPr lang="tr-TR" sz="2100" dirty="0" err="1" smtClean="0"/>
              <a:t>liste.pug</a:t>
            </a:r>
            <a:endParaRPr lang="tr-TR" sz="2100" dirty="0" smtClean="0"/>
          </a:p>
          <a:p>
            <a:pPr lvl="1"/>
            <a:r>
              <a:rPr lang="tr-TR" dirty="0" smtClean="0"/>
              <a:t>-var </a:t>
            </a:r>
            <a:r>
              <a:rPr lang="tr-TR" dirty="0" err="1" smtClean="0"/>
              <a:t>mekanid</a:t>
            </a:r>
            <a:r>
              <a:rPr lang="tr-TR" dirty="0" smtClean="0"/>
              <a:t>=mekan._</a:t>
            </a:r>
            <a:r>
              <a:rPr lang="tr-TR" dirty="0" err="1" smtClean="0"/>
              <a:t>id</a:t>
            </a:r>
            <a:endParaRPr lang="tr-TR" dirty="0" smtClean="0"/>
          </a:p>
          <a:p>
            <a:pPr lvl="1"/>
            <a:r>
              <a:rPr lang="tr-TR" b="1" dirty="0"/>
              <a:t>a(</a:t>
            </a:r>
            <a:r>
              <a:rPr lang="tr-TR" b="1" dirty="0" err="1"/>
              <a:t>href</a:t>
            </a:r>
            <a:r>
              <a:rPr lang="tr-TR" b="1" dirty="0"/>
              <a:t>='/mekan</a:t>
            </a:r>
            <a:r>
              <a:rPr lang="tr-TR" b="1" dirty="0" smtClean="0"/>
              <a:t>/’+</a:t>
            </a:r>
            <a:r>
              <a:rPr lang="tr-TR" b="1" dirty="0" err="1" smtClean="0"/>
              <a:t>mekanid</a:t>
            </a:r>
            <a:r>
              <a:rPr lang="tr-TR" b="1" dirty="0" smtClean="0"/>
              <a:t>)= </a:t>
            </a:r>
            <a:r>
              <a:rPr lang="tr-TR" b="1" dirty="0" err="1"/>
              <a:t>mekan.ad</a:t>
            </a:r>
            <a:endParaRPr lang="tr-TR" b="1" dirty="0"/>
          </a:p>
        </p:txBody>
      </p:sp>
    </p:spTree>
    <p:extLst>
      <p:ext uri="{BB962C8B-B14F-4D97-AF65-F5344CB8AC3E}">
        <p14:creationId xmlns:p14="http://schemas.microsoft.com/office/powerpoint/2010/main" val="157798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Tek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Doküman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sp>
        <p:nvSpPr>
          <p:cNvPr id="5" name="Shape 273"/>
          <p:cNvSpPr/>
          <p:nvPr/>
        </p:nvSpPr>
        <p:spPr>
          <a:xfrm>
            <a:off x="300378" y="685800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3" name="İçerik Yer Tutucusu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66" y="1371600"/>
            <a:ext cx="8029724" cy="4420346"/>
          </a:xfrm>
        </p:spPr>
      </p:pic>
      <p:sp>
        <p:nvSpPr>
          <p:cNvPr id="8" name="Metin kutusu 7"/>
          <p:cNvSpPr txBox="1"/>
          <p:nvPr/>
        </p:nvSpPr>
        <p:spPr>
          <a:xfrm>
            <a:off x="495566" y="5791946"/>
            <a:ext cx="77724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dirty="0" smtClean="0"/>
              <a:t>Güncel rota dosyası (</a:t>
            </a:r>
            <a:r>
              <a:rPr lang="tr-TR" sz="2100" dirty="0" err="1" smtClean="0"/>
              <a:t>app_server</a:t>
            </a:r>
            <a:r>
              <a:rPr lang="tr-TR" sz="2100" dirty="0" smtClean="0"/>
              <a:t>/</a:t>
            </a:r>
            <a:r>
              <a:rPr lang="tr-TR" sz="2100" dirty="0" err="1" smtClean="0"/>
              <a:t>routes</a:t>
            </a:r>
            <a:r>
              <a:rPr lang="tr-TR" sz="2100" dirty="0" smtClean="0"/>
              <a:t>/</a:t>
            </a:r>
            <a:r>
              <a:rPr lang="tr-TR" sz="2100" dirty="0" err="1" smtClean="0"/>
              <a:t>index.js</a:t>
            </a:r>
            <a:r>
              <a:rPr lang="tr-TR" sz="2100" dirty="0" smtClean="0"/>
              <a:t>)</a:t>
            </a:r>
            <a:endParaRPr lang="tr-TR" sz="2100" dirty="0"/>
          </a:p>
        </p:txBody>
      </p:sp>
    </p:spTree>
    <p:extLst>
      <p:ext uri="{BB962C8B-B14F-4D97-AF65-F5344CB8AC3E}">
        <p14:creationId xmlns:p14="http://schemas.microsoft.com/office/powerpoint/2010/main" val="892983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Tek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Doküman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sp>
        <p:nvSpPr>
          <p:cNvPr id="5" name="Shape 273"/>
          <p:cNvSpPr/>
          <p:nvPr/>
        </p:nvSpPr>
        <p:spPr>
          <a:xfrm>
            <a:off x="300378" y="685800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3" name="İçerik Yer Tutucusu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23254"/>
            <a:ext cx="6921445" cy="4420346"/>
          </a:xfrm>
        </p:spPr>
      </p:pic>
      <p:sp>
        <p:nvSpPr>
          <p:cNvPr id="8" name="Metin kutusu 7"/>
          <p:cNvSpPr txBox="1"/>
          <p:nvPr/>
        </p:nvSpPr>
        <p:spPr>
          <a:xfrm>
            <a:off x="65325" y="6096000"/>
            <a:ext cx="77724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dirty="0" smtClean="0"/>
              <a:t>Güncel mekanlar-</a:t>
            </a:r>
            <a:r>
              <a:rPr lang="tr-TR" sz="2100" dirty="0" err="1" smtClean="0"/>
              <a:t>liste.pug</a:t>
            </a:r>
            <a:r>
              <a:rPr lang="tr-TR" sz="2100" dirty="0" smtClean="0"/>
              <a:t> dosyası</a:t>
            </a:r>
            <a:endParaRPr lang="tr-TR" sz="2100" dirty="0"/>
          </a:p>
        </p:txBody>
      </p:sp>
    </p:spTree>
    <p:extLst>
      <p:ext uri="{BB962C8B-B14F-4D97-AF65-F5344CB8AC3E}">
        <p14:creationId xmlns:p14="http://schemas.microsoft.com/office/powerpoint/2010/main" val="1761223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Tek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Doküman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sp>
        <p:nvSpPr>
          <p:cNvPr id="5" name="Shape 273"/>
          <p:cNvSpPr/>
          <p:nvPr/>
        </p:nvSpPr>
        <p:spPr>
          <a:xfrm>
            <a:off x="300378" y="685800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6" name="İçerik Yer Tutucus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Ana sayfamız için yaptığımız işlemleri detay sayfası için de uygulayacağız.</a:t>
            </a:r>
          </a:p>
          <a:p>
            <a:r>
              <a:rPr lang="tr-TR" dirty="0"/>
              <a:t>Bunu yaparken görüntüleme işlemlerini</a:t>
            </a:r>
            <a:r>
              <a:rPr lang="tr-TR" b="1" dirty="0"/>
              <a:t> </a:t>
            </a:r>
            <a:r>
              <a:rPr lang="tr-TR" b="1" dirty="0" err="1" smtClean="0"/>
              <a:t>detaySayfasiOlustur</a:t>
            </a:r>
            <a:r>
              <a:rPr lang="tr-TR" b="1" dirty="0" smtClean="0"/>
              <a:t> </a:t>
            </a:r>
            <a:r>
              <a:rPr lang="tr-TR" dirty="0"/>
              <a:t>adında ayrı bir metot içinde gerçekleştireceğiz.</a:t>
            </a:r>
          </a:p>
          <a:p>
            <a:r>
              <a:rPr lang="tr-TR" dirty="0" err="1" smtClean="0"/>
              <a:t>mekanBilgisi</a:t>
            </a:r>
            <a:r>
              <a:rPr lang="tr-TR" dirty="0" smtClean="0"/>
              <a:t> </a:t>
            </a:r>
            <a:r>
              <a:rPr lang="tr-TR" dirty="0" err="1"/>
              <a:t>controller’ımız</a:t>
            </a:r>
            <a:r>
              <a:rPr lang="tr-TR" dirty="0"/>
              <a:t> da bu metodu kullanarak API işlemlerini </a:t>
            </a:r>
            <a:r>
              <a:rPr lang="tr-TR" dirty="0" smtClean="0"/>
              <a:t>gerçekleştirecek.</a:t>
            </a:r>
          </a:p>
          <a:p>
            <a:r>
              <a:rPr lang="tr-TR" dirty="0" err="1" smtClean="0"/>
              <a:t>API’den</a:t>
            </a:r>
            <a:r>
              <a:rPr lang="tr-TR" dirty="0" smtClean="0"/>
              <a:t> bilgi çekebilmemiz için URL’ye </a:t>
            </a:r>
            <a:r>
              <a:rPr lang="tr-TR" dirty="0" err="1" smtClean="0"/>
              <a:t>mekanid’yi</a:t>
            </a:r>
            <a:r>
              <a:rPr lang="tr-TR" dirty="0" smtClean="0"/>
              <a:t> eklememiz gerekecek. Bunu da </a:t>
            </a:r>
            <a:r>
              <a:rPr lang="tr-TR" dirty="0" err="1" smtClean="0"/>
              <a:t>req.params.mekanid</a:t>
            </a:r>
            <a:r>
              <a:rPr lang="tr-TR" dirty="0" smtClean="0"/>
              <a:t> ile alacağız.</a:t>
            </a:r>
          </a:p>
          <a:p>
            <a:r>
              <a:rPr lang="tr-TR" dirty="0" smtClean="0"/>
              <a:t>Bilgi çektiğimiz için isteğimiz GET isteği olacak.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76011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Tek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Doküman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sp>
        <p:nvSpPr>
          <p:cNvPr id="5" name="Shape 273"/>
          <p:cNvSpPr/>
          <p:nvPr/>
        </p:nvSpPr>
        <p:spPr>
          <a:xfrm>
            <a:off x="300378" y="685800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3" name="İçerik Yer Tutucusu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78" y="1371600"/>
            <a:ext cx="8420100" cy="4420346"/>
          </a:xfrm>
        </p:spPr>
      </p:pic>
      <p:sp>
        <p:nvSpPr>
          <p:cNvPr id="8" name="Metin kutusu 7"/>
          <p:cNvSpPr txBox="1"/>
          <p:nvPr/>
        </p:nvSpPr>
        <p:spPr>
          <a:xfrm>
            <a:off x="685800" y="5729154"/>
            <a:ext cx="777240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b="1" dirty="0" smtClean="0"/>
              <a:t>1. Adım: * </a:t>
            </a:r>
            <a:r>
              <a:rPr lang="tr-TR" sz="2100" dirty="0" err="1" smtClean="0"/>
              <a:t>render</a:t>
            </a:r>
            <a:r>
              <a:rPr lang="tr-TR" sz="2100" dirty="0" smtClean="0"/>
              <a:t> metodunun ayrı bir metoda taşınması</a:t>
            </a:r>
          </a:p>
          <a:p>
            <a:r>
              <a:rPr lang="tr-TR" sz="2100" dirty="0" smtClean="0"/>
              <a:t>* Hata kontrol metodunun oluşturulması</a:t>
            </a:r>
            <a:endParaRPr lang="tr-TR" sz="2100" dirty="0"/>
          </a:p>
        </p:txBody>
      </p:sp>
    </p:spTree>
    <p:extLst>
      <p:ext uri="{BB962C8B-B14F-4D97-AF65-F5344CB8AC3E}">
        <p14:creationId xmlns:p14="http://schemas.microsoft.com/office/powerpoint/2010/main" val="54887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Tek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Doküman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sp>
        <p:nvSpPr>
          <p:cNvPr id="5" name="Shape 273"/>
          <p:cNvSpPr/>
          <p:nvPr/>
        </p:nvSpPr>
        <p:spPr>
          <a:xfrm>
            <a:off x="300378" y="685800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3" name="İçerik Yer Tutucusu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78" y="1524000"/>
            <a:ext cx="7057896" cy="3886200"/>
          </a:xfrm>
        </p:spPr>
      </p:pic>
      <p:sp>
        <p:nvSpPr>
          <p:cNvPr id="8" name="Metin kutusu 7"/>
          <p:cNvSpPr txBox="1"/>
          <p:nvPr/>
        </p:nvSpPr>
        <p:spPr>
          <a:xfrm>
            <a:off x="121752" y="5727700"/>
            <a:ext cx="741514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b="1" dirty="0" smtClean="0"/>
              <a:t>1. Adım: * </a:t>
            </a:r>
            <a:r>
              <a:rPr lang="tr-TR" sz="2100" dirty="0" err="1" smtClean="0"/>
              <a:t>hata.pug</a:t>
            </a:r>
            <a:r>
              <a:rPr lang="tr-TR" sz="2100" dirty="0" smtClean="0"/>
              <a:t> dosyasını güncelle</a:t>
            </a:r>
            <a:endParaRPr lang="tr-TR" sz="2100" dirty="0"/>
          </a:p>
        </p:txBody>
      </p:sp>
    </p:spTree>
    <p:extLst>
      <p:ext uri="{BB962C8B-B14F-4D97-AF65-F5344CB8AC3E}">
        <p14:creationId xmlns:p14="http://schemas.microsoft.com/office/powerpoint/2010/main" val="207917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Tek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Doküman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sp>
        <p:nvSpPr>
          <p:cNvPr id="5" name="Shape 273"/>
          <p:cNvSpPr/>
          <p:nvPr/>
        </p:nvSpPr>
        <p:spPr>
          <a:xfrm>
            <a:off x="300378" y="685800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3" name="İçerik Yer Tutucusu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370854"/>
            <a:ext cx="4911495" cy="4420346"/>
          </a:xfrm>
        </p:spPr>
      </p:pic>
      <p:sp>
        <p:nvSpPr>
          <p:cNvPr id="8" name="Metin kutusu 7"/>
          <p:cNvSpPr txBox="1"/>
          <p:nvPr/>
        </p:nvSpPr>
        <p:spPr>
          <a:xfrm>
            <a:off x="-228600" y="5819775"/>
            <a:ext cx="77724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b="1" dirty="0"/>
              <a:t>2</a:t>
            </a:r>
            <a:r>
              <a:rPr lang="tr-TR" sz="2100" b="1" dirty="0" smtClean="0"/>
              <a:t>. Adım: </a:t>
            </a:r>
            <a:r>
              <a:rPr lang="tr-TR" sz="2100" b="1" dirty="0" err="1" smtClean="0"/>
              <a:t>mekanBilgisi</a:t>
            </a:r>
            <a:r>
              <a:rPr lang="tr-TR" sz="2100" b="1" dirty="0" smtClean="0"/>
              <a:t> </a:t>
            </a:r>
            <a:r>
              <a:rPr lang="tr-TR" sz="2100" b="1" dirty="0" err="1" smtClean="0"/>
              <a:t>controller</a:t>
            </a:r>
            <a:r>
              <a:rPr lang="tr-TR" sz="2100" b="1" dirty="0" smtClean="0"/>
              <a:t> metodunu oluştur.</a:t>
            </a:r>
            <a:endParaRPr lang="tr-TR" sz="2100" dirty="0"/>
          </a:p>
        </p:txBody>
      </p:sp>
    </p:spTree>
    <p:extLst>
      <p:ext uri="{BB962C8B-B14F-4D97-AF65-F5344CB8AC3E}">
        <p14:creationId xmlns:p14="http://schemas.microsoft.com/office/powerpoint/2010/main" val="104877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Tek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Doküman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sp>
        <p:nvSpPr>
          <p:cNvPr id="5" name="Shape 273"/>
          <p:cNvSpPr/>
          <p:nvPr/>
        </p:nvSpPr>
        <p:spPr>
          <a:xfrm>
            <a:off x="300378" y="685800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3" name="İçerik Yer Tutucusu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78" y="1828800"/>
            <a:ext cx="8290559" cy="2438400"/>
          </a:xfrm>
        </p:spPr>
      </p:pic>
      <p:sp>
        <p:nvSpPr>
          <p:cNvPr id="8" name="Metin kutusu 7"/>
          <p:cNvSpPr txBox="1"/>
          <p:nvPr/>
        </p:nvSpPr>
        <p:spPr>
          <a:xfrm>
            <a:off x="559457" y="4872377"/>
            <a:ext cx="77724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b="1" dirty="0" smtClean="0"/>
              <a:t>3. Adım: Yorum saatini formatlayan </a:t>
            </a:r>
            <a:r>
              <a:rPr lang="tr-TR" sz="2100" b="1" dirty="0" err="1" smtClean="0"/>
              <a:t>mixin</a:t>
            </a:r>
            <a:r>
              <a:rPr lang="tr-TR" sz="2100" b="1" dirty="0" smtClean="0"/>
              <a:t> tanımla</a:t>
            </a:r>
            <a:endParaRPr lang="tr-TR" sz="2100" dirty="0"/>
          </a:p>
        </p:txBody>
      </p:sp>
    </p:spTree>
    <p:extLst>
      <p:ext uri="{BB962C8B-B14F-4D97-AF65-F5344CB8AC3E}">
        <p14:creationId xmlns:p14="http://schemas.microsoft.com/office/powerpoint/2010/main" val="151516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67"/>
          <p:cNvSpPr/>
          <p:nvPr/>
        </p:nvSpPr>
        <p:spPr>
          <a:xfrm>
            <a:off x="2776061" y="1817496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  <p:sp>
        <p:nvSpPr>
          <p:cNvPr id="11" name="Shape 270"/>
          <p:cNvSpPr/>
          <p:nvPr/>
        </p:nvSpPr>
        <p:spPr>
          <a:xfrm>
            <a:off x="5827088" y="1792441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4" name="Shape 273"/>
          <p:cNvSpPr/>
          <p:nvPr/>
        </p:nvSpPr>
        <p:spPr>
          <a:xfrm>
            <a:off x="2759319" y="3163992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3911203" y="2118284"/>
            <a:ext cx="1879997" cy="3026569"/>
            <a:chOff x="2924175" y="1682750"/>
            <a:chExt cx="2506663" cy="4035425"/>
          </a:xfrm>
        </p:grpSpPr>
        <p:sp>
          <p:nvSpPr>
            <p:cNvPr id="26" name="Freeform 90"/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7" name="Freeform 91"/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8" name="Freeform 92"/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9" name="Freeform 93"/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0" name="Freeform 95"/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1" name="Freeform 96"/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2" name="Freeform 97"/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3" name="Freeform 98"/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4" name="Freeform 99"/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5" name="Freeform 100"/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6" name="Freeform 101"/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7" name="Freeform 102"/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8" name="Freeform 103"/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9" name="Freeform 104"/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0" name="Rectangle 105"/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1" name="Freeform 106"/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2" name="Freeform 107"/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3" name="Freeform 108"/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4" name="Freeform 109"/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5" name="Freeform 110"/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6" name="Freeform 111"/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7" name="Freeform 112"/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8" name="Freeform 113"/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9" name="Freeform 114"/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0" name="Freeform 115"/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1" name="Freeform 116"/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2" name="Freeform 117"/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3" name="Freeform 118"/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4" name="Freeform 306"/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5" name="Freeform 307"/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6" name="Freeform 313"/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7" name="Freeform 316"/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8" name="Freeform 317"/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9" name="Freeform 318"/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60" name="Freeform 319"/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61" name="Freeform 320"/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133641" y="1936367"/>
            <a:ext cx="2415967" cy="1781325"/>
            <a:chOff x="178188" y="1824164"/>
            <a:chExt cx="3221290" cy="2375098"/>
          </a:xfrm>
        </p:grpSpPr>
        <p:sp>
          <p:nvSpPr>
            <p:cNvPr id="71" name="TextBox 70"/>
            <p:cNvSpPr txBox="1"/>
            <p:nvPr/>
          </p:nvSpPr>
          <p:spPr>
            <a:xfrm>
              <a:off x="264519" y="1824164"/>
              <a:ext cx="3134959" cy="40010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en-US" sz="1500" dirty="0" err="1" smtClean="0"/>
                <a:t>Express’ten</a:t>
              </a:r>
              <a:r>
                <a:rPr lang="en-US" sz="1500" dirty="0" smtClean="0"/>
                <a:t> API </a:t>
              </a:r>
              <a:r>
                <a:rPr lang="en-US" sz="1500" dirty="0" err="1" smtClean="0"/>
                <a:t>Çağırma</a:t>
              </a:r>
              <a:endParaRPr lang="en-US" sz="15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178188" y="3491379"/>
              <a:ext cx="3212975" cy="7078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en-US" sz="1500" dirty="0" err="1" smtClean="0"/>
                <a:t>API’den</a:t>
              </a:r>
              <a:r>
                <a:rPr lang="en-US" sz="1500" dirty="0" smtClean="0"/>
                <a:t> </a:t>
              </a:r>
              <a:r>
                <a:rPr lang="en-US" sz="1500" dirty="0" err="1" smtClean="0"/>
                <a:t>Tek</a:t>
              </a:r>
              <a:r>
                <a:rPr lang="en-US" sz="1500" dirty="0" smtClean="0"/>
                <a:t> </a:t>
              </a:r>
              <a:r>
                <a:rPr lang="en-US" sz="1500" dirty="0" err="1" smtClean="0"/>
                <a:t>Bir</a:t>
              </a:r>
              <a:r>
                <a:rPr lang="en-US" sz="1500" dirty="0" smtClean="0"/>
                <a:t> </a:t>
              </a:r>
              <a:r>
                <a:rPr lang="en-US" sz="1500" dirty="0" err="1" smtClean="0"/>
                <a:t>Doküman</a:t>
              </a:r>
              <a:r>
                <a:rPr lang="en-US" sz="1500" dirty="0" smtClean="0"/>
                <a:t> </a:t>
              </a:r>
              <a:r>
                <a:rPr lang="en-US" sz="1500" dirty="0" err="1" smtClean="0"/>
                <a:t>Getirme</a:t>
              </a:r>
              <a:endParaRPr lang="en-US" sz="1500" dirty="0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6143035" y="1752599"/>
            <a:ext cx="2718028" cy="60785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b">
            <a:spAutoFit/>
          </a:bodyPr>
          <a:lstStyle>
            <a:defPPr>
              <a:defRPr lang="fr-FR"/>
            </a:defPPr>
            <a:lvl1pPr algn="r">
              <a:defRPr b="1">
                <a:solidFill>
                  <a:srgbClr val="595959"/>
                </a:solidFill>
                <a:latin typeface="+mj-lt"/>
              </a:defRPr>
            </a:lvl1pPr>
          </a:lstStyle>
          <a:p>
            <a:r>
              <a:rPr lang="en-US" sz="1400" dirty="0" err="1" smtClean="0"/>
              <a:t>API’den</a:t>
            </a:r>
            <a:r>
              <a:rPr lang="en-US" sz="1400" dirty="0" smtClean="0"/>
              <a:t> </a:t>
            </a:r>
            <a:r>
              <a:rPr lang="en-US" sz="1400" dirty="0" err="1" smtClean="0"/>
              <a:t>Liste</a:t>
            </a:r>
            <a:r>
              <a:rPr lang="en-US" sz="1400" dirty="0" smtClean="0"/>
              <a:t> </a:t>
            </a:r>
            <a:r>
              <a:rPr lang="en-US" sz="1400" dirty="0" err="1" smtClean="0"/>
              <a:t>Halinde</a:t>
            </a:r>
            <a:endParaRPr lang="en-US" sz="1400" dirty="0"/>
          </a:p>
          <a:p>
            <a:r>
              <a:rPr lang="en-US" sz="1400" dirty="0" err="1" smtClean="0"/>
              <a:t>Veri</a:t>
            </a:r>
            <a:r>
              <a:rPr lang="en-US" sz="1400" dirty="0" smtClean="0"/>
              <a:t> </a:t>
            </a:r>
            <a:r>
              <a:rPr lang="en-US" sz="1400" dirty="0" err="1" smtClean="0"/>
              <a:t>Getirme</a:t>
            </a:r>
            <a:endParaRPr lang="en-US" sz="1400" dirty="0"/>
          </a:p>
        </p:txBody>
      </p:sp>
      <p:sp>
        <p:nvSpPr>
          <p:cNvPr id="82" name="Başlık 1"/>
          <p:cNvSpPr txBox="1">
            <a:spLocks/>
          </p:cNvSpPr>
          <p:nvPr/>
        </p:nvSpPr>
        <p:spPr>
          <a:xfrm>
            <a:off x="106562" y="518391"/>
            <a:ext cx="7391400" cy="700809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9pPr>
          </a:lstStyle>
          <a:p>
            <a:r>
              <a:rPr lang="tr-TR" kern="0" dirty="0" smtClean="0">
                <a:solidFill>
                  <a:srgbClr val="FF0000"/>
                </a:solidFill>
              </a:rPr>
              <a:t>Sunum Planı</a:t>
            </a:r>
            <a:endParaRPr lang="tr-TR" kern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59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Tek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Doküman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sp>
        <p:nvSpPr>
          <p:cNvPr id="5" name="Shape 273"/>
          <p:cNvSpPr/>
          <p:nvPr/>
        </p:nvSpPr>
        <p:spPr>
          <a:xfrm>
            <a:off x="300378" y="685800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3" name="İçerik Yer Tutucusu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78" y="1547473"/>
            <a:ext cx="8340563" cy="4067853"/>
          </a:xfrm>
        </p:spPr>
      </p:pic>
      <p:sp>
        <p:nvSpPr>
          <p:cNvPr id="8" name="Metin kutusu 7"/>
          <p:cNvSpPr txBox="1"/>
          <p:nvPr/>
        </p:nvSpPr>
        <p:spPr>
          <a:xfrm>
            <a:off x="300378" y="5731428"/>
            <a:ext cx="777240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b="1" dirty="0"/>
              <a:t>4</a:t>
            </a:r>
            <a:r>
              <a:rPr lang="tr-TR" sz="2100" b="1" dirty="0" smtClean="0"/>
              <a:t>. Adım: </a:t>
            </a:r>
            <a:r>
              <a:rPr lang="tr-TR" sz="2100" b="1" dirty="0" err="1" smtClean="0"/>
              <a:t>tarihiFormatla</a:t>
            </a:r>
            <a:r>
              <a:rPr lang="tr-TR" sz="2100" b="1" dirty="0" smtClean="0"/>
              <a:t> </a:t>
            </a:r>
            <a:r>
              <a:rPr lang="tr-TR" sz="2100" b="1" dirty="0" err="1" smtClean="0"/>
              <a:t>mixin’ini</a:t>
            </a:r>
            <a:r>
              <a:rPr lang="tr-TR" sz="2100" b="1" dirty="0" smtClean="0"/>
              <a:t> kullan. (</a:t>
            </a:r>
            <a:r>
              <a:rPr lang="tr-TR" sz="2100" b="1" dirty="0" smtClean="0"/>
              <a:t>64. </a:t>
            </a:r>
            <a:r>
              <a:rPr lang="tr-TR" sz="2100" b="1" dirty="0" smtClean="0"/>
              <a:t>satır)</a:t>
            </a:r>
            <a:endParaRPr lang="tr-TR" sz="2100" dirty="0"/>
          </a:p>
        </p:txBody>
      </p:sp>
    </p:spTree>
    <p:extLst>
      <p:ext uri="{BB962C8B-B14F-4D97-AF65-F5344CB8AC3E}">
        <p14:creationId xmlns:p14="http://schemas.microsoft.com/office/powerpoint/2010/main" val="69531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Express’ten</a:t>
            </a:r>
            <a:r>
              <a:rPr lang="en-US" sz="2400" dirty="0"/>
              <a:t> API </a:t>
            </a:r>
            <a:r>
              <a:rPr lang="en-US" sz="2400" dirty="0" err="1"/>
              <a:t>Çağırma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En heyecan verici bölüm bu bölüm. Çünkü şu ana kadar hiç yapmadığımız </a:t>
            </a:r>
            <a:r>
              <a:rPr lang="tr-TR" dirty="0" err="1" smtClean="0"/>
              <a:t>birşeyi</a:t>
            </a:r>
            <a:r>
              <a:rPr lang="tr-TR" dirty="0" smtClean="0"/>
              <a:t> yapıyoruz. İlk defa </a:t>
            </a:r>
            <a:r>
              <a:rPr lang="tr-TR" dirty="0" err="1" smtClean="0"/>
              <a:t>front-end</a:t>
            </a:r>
            <a:r>
              <a:rPr lang="tr-TR" dirty="0" smtClean="0"/>
              <a:t> kısmını </a:t>
            </a:r>
            <a:r>
              <a:rPr lang="tr-TR" dirty="0" err="1" smtClean="0"/>
              <a:t>back-end</a:t>
            </a:r>
            <a:r>
              <a:rPr lang="tr-TR" dirty="0" smtClean="0"/>
              <a:t> kısmı ile bağlıyoruz.</a:t>
            </a:r>
          </a:p>
          <a:p>
            <a:r>
              <a:rPr lang="tr-TR" dirty="0" err="1" smtClean="0"/>
              <a:t>Controller’lardaki</a:t>
            </a:r>
            <a:r>
              <a:rPr lang="tr-TR" dirty="0" smtClean="0"/>
              <a:t> statik verileri kaldırıp bir önceki derste oluşturduğumuz API ile bilgilerin veri tabanından gelmesini sağlayacağız.</a:t>
            </a:r>
          </a:p>
          <a:p>
            <a:r>
              <a:rPr lang="tr-TR" dirty="0" smtClean="0"/>
              <a:t>Aynı zamanda </a:t>
            </a:r>
            <a:r>
              <a:rPr lang="tr-TR" dirty="0" smtClean="0"/>
              <a:t>ilerleyen derslerde yine </a:t>
            </a:r>
            <a:r>
              <a:rPr lang="tr-TR" dirty="0" smtClean="0"/>
              <a:t>API ile tarayıcıdan girdiğimiz verileri veri tabanına kaydedeceğiz.</a:t>
            </a:r>
          </a:p>
          <a:p>
            <a:r>
              <a:rPr lang="tr-TR" dirty="0" smtClean="0"/>
              <a:t>Express uygulamamız bir önceki derste oluşturduğumuz API URL’lerini kullanarak istekte (POST, GET vs.) bulunabilecek. İstekten dönen cevabı işleyebilecek.</a:t>
            </a:r>
          </a:p>
          <a:p>
            <a:r>
              <a:rPr lang="tr-TR" dirty="0" smtClean="0"/>
              <a:t>Bunu yapabilmek için </a:t>
            </a:r>
            <a:r>
              <a:rPr lang="tr-TR" b="1" dirty="0" err="1" smtClean="0"/>
              <a:t>request</a:t>
            </a:r>
            <a:r>
              <a:rPr lang="tr-TR" dirty="0" smtClean="0"/>
              <a:t> modülünü kullanacağız. Uygulama kök dizininde bu paketi yüklememiz gerekiyor (internet gerektirir).</a:t>
            </a:r>
          </a:p>
          <a:p>
            <a:pPr lvl="1"/>
            <a:r>
              <a:rPr lang="tr-TR" b="1" dirty="0" err="1"/>
              <a:t>npm</a:t>
            </a:r>
            <a:r>
              <a:rPr lang="tr-TR" b="1" dirty="0"/>
              <a:t> </a:t>
            </a:r>
            <a:r>
              <a:rPr lang="tr-TR" b="1" dirty="0" err="1"/>
              <a:t>install</a:t>
            </a:r>
            <a:r>
              <a:rPr lang="tr-TR" b="1" dirty="0"/>
              <a:t> --</a:t>
            </a:r>
            <a:r>
              <a:rPr lang="tr-TR" b="1" dirty="0" err="1"/>
              <a:t>save</a:t>
            </a:r>
            <a:r>
              <a:rPr lang="tr-TR" b="1" dirty="0"/>
              <a:t> </a:t>
            </a:r>
            <a:r>
              <a:rPr lang="tr-TR" b="1" dirty="0" err="1"/>
              <a:t>request</a:t>
            </a:r>
            <a:r>
              <a:rPr lang="tr-TR" dirty="0"/>
              <a:t/>
            </a:r>
            <a:br>
              <a:rPr lang="tr-TR" dirty="0"/>
            </a:br>
            <a:endParaRPr lang="tr-TR" dirty="0"/>
          </a:p>
          <a:p>
            <a:pPr lvl="1"/>
            <a:endParaRPr lang="tr-TR" dirty="0" smtClean="0"/>
          </a:p>
          <a:p>
            <a:endParaRPr lang="tr-TR" dirty="0" smtClean="0"/>
          </a:p>
          <a:p>
            <a:endParaRPr lang="tr-TR" dirty="0" smtClean="0"/>
          </a:p>
          <a:p>
            <a:endParaRPr lang="tr-TR" dirty="0"/>
          </a:p>
        </p:txBody>
      </p:sp>
      <p:sp>
        <p:nvSpPr>
          <p:cNvPr id="5" name="Shape 267"/>
          <p:cNvSpPr/>
          <p:nvPr/>
        </p:nvSpPr>
        <p:spPr>
          <a:xfrm>
            <a:off x="381000" y="681377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6188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Express’ten</a:t>
            </a:r>
            <a:r>
              <a:rPr lang="en-US" sz="2400" dirty="0"/>
              <a:t> API </a:t>
            </a:r>
            <a:r>
              <a:rPr lang="en-US" sz="2400" dirty="0" err="1"/>
              <a:t>Çağırma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Uygulamamız API çağrımlarını </a:t>
            </a:r>
            <a:r>
              <a:rPr lang="tr-TR" dirty="0" err="1" smtClean="0"/>
              <a:t>controller’da</a:t>
            </a:r>
            <a:r>
              <a:rPr lang="tr-TR" dirty="0" smtClean="0"/>
              <a:t> yapacak:</a:t>
            </a:r>
          </a:p>
          <a:p>
            <a:pPr lvl="1"/>
            <a:r>
              <a:rPr lang="tr-TR" dirty="0" smtClean="0"/>
              <a:t>(“</a:t>
            </a:r>
            <a:r>
              <a:rPr lang="tr-TR" dirty="0" err="1" smtClean="0"/>
              <a:t>app_server</a:t>
            </a:r>
            <a:r>
              <a:rPr lang="tr-TR" dirty="0" smtClean="0"/>
              <a:t>/</a:t>
            </a:r>
            <a:r>
              <a:rPr lang="tr-TR" dirty="0" err="1" smtClean="0"/>
              <a:t>controllers</a:t>
            </a:r>
            <a:r>
              <a:rPr lang="tr-TR" dirty="0" smtClean="0"/>
              <a:t>/</a:t>
            </a:r>
            <a:r>
              <a:rPr lang="tr-TR" dirty="0" err="1" smtClean="0"/>
              <a:t>mekanlar.js</a:t>
            </a:r>
            <a:r>
              <a:rPr lang="tr-TR" dirty="0" smtClean="0"/>
              <a:t>”)</a:t>
            </a:r>
          </a:p>
          <a:p>
            <a:r>
              <a:rPr lang="tr-TR" dirty="0" err="1"/>
              <a:t>r</a:t>
            </a:r>
            <a:r>
              <a:rPr lang="tr-TR" dirty="0" err="1" smtClean="0"/>
              <a:t>equest</a:t>
            </a:r>
            <a:r>
              <a:rPr lang="tr-TR" dirty="0" smtClean="0"/>
              <a:t> modülünü kullanacağımızı bu </a:t>
            </a:r>
            <a:r>
              <a:rPr lang="tr-TR" dirty="0" err="1" smtClean="0"/>
              <a:t>controller’da</a:t>
            </a:r>
            <a:r>
              <a:rPr lang="tr-TR" dirty="0" smtClean="0"/>
              <a:t> belirtmemiz gerekiyor. İlk satıra aşağıdaki kodu yazmamız gerekir:</a:t>
            </a:r>
          </a:p>
          <a:p>
            <a:pPr lvl="1"/>
            <a:r>
              <a:rPr lang="tr-TR" dirty="0"/>
              <a:t>var </a:t>
            </a:r>
            <a:r>
              <a:rPr lang="tr-TR" dirty="0" err="1"/>
              <a:t>request</a:t>
            </a:r>
            <a:r>
              <a:rPr lang="tr-TR" dirty="0"/>
              <a:t> = </a:t>
            </a:r>
            <a:r>
              <a:rPr lang="tr-TR" dirty="0" err="1"/>
              <a:t>require</a:t>
            </a:r>
            <a:r>
              <a:rPr lang="tr-TR" dirty="0"/>
              <a:t>('</a:t>
            </a:r>
            <a:r>
              <a:rPr lang="tr-TR" dirty="0" err="1"/>
              <a:t>request</a:t>
            </a:r>
            <a:r>
              <a:rPr lang="tr-TR" dirty="0" smtClean="0"/>
              <a:t>');</a:t>
            </a:r>
          </a:p>
          <a:p>
            <a:r>
              <a:rPr lang="tr-TR" dirty="0" err="1"/>
              <a:t>r</a:t>
            </a:r>
            <a:r>
              <a:rPr lang="tr-TR" dirty="0" err="1" smtClean="0"/>
              <a:t>equest</a:t>
            </a:r>
            <a:r>
              <a:rPr lang="tr-TR" dirty="0" smtClean="0"/>
              <a:t> </a:t>
            </a:r>
            <a:r>
              <a:rPr lang="tr-TR" dirty="0" err="1" smtClean="0"/>
              <a:t>API’nin</a:t>
            </a:r>
            <a:r>
              <a:rPr lang="tr-TR" dirty="0" smtClean="0"/>
              <a:t> tam URL yolunu kullanarak çalışır. 2 parametre alır.</a:t>
            </a:r>
          </a:p>
          <a:p>
            <a:pPr lvl="1"/>
            <a:r>
              <a:rPr lang="tr-TR" dirty="0" err="1" smtClean="0"/>
              <a:t>request</a:t>
            </a:r>
            <a:r>
              <a:rPr lang="tr-TR" dirty="0" smtClean="0"/>
              <a:t>(seçenekler, </a:t>
            </a:r>
            <a:r>
              <a:rPr lang="tr-TR" dirty="0" err="1" smtClean="0"/>
              <a:t>geriçağrımmetodu</a:t>
            </a:r>
            <a:r>
              <a:rPr lang="tr-TR" dirty="0" smtClean="0"/>
              <a:t>)</a:t>
            </a:r>
          </a:p>
          <a:p>
            <a:pPr lvl="2"/>
            <a:r>
              <a:rPr lang="tr-TR" dirty="0"/>
              <a:t>s</a:t>
            </a:r>
            <a:r>
              <a:rPr lang="tr-TR" dirty="0" smtClean="0"/>
              <a:t>eçenekler bir isteğin gerçekleşmesi için gerekenleri belirler.</a:t>
            </a:r>
          </a:p>
          <a:p>
            <a:pPr lvl="2"/>
            <a:r>
              <a:rPr lang="tr-TR" dirty="0" err="1"/>
              <a:t>g</a:t>
            </a:r>
            <a:r>
              <a:rPr lang="tr-TR" dirty="0" err="1" smtClean="0"/>
              <a:t>eriçağrımmetodu</a:t>
            </a:r>
            <a:r>
              <a:rPr lang="tr-TR" dirty="0" smtClean="0"/>
              <a:t> API isteği gerçekleştiğinde olacak işlemleri içeren metodu tanımlar.</a:t>
            </a:r>
          </a:p>
          <a:p>
            <a:pPr lvl="1"/>
            <a:r>
              <a:rPr lang="tr-TR" dirty="0" err="1"/>
              <a:t>g</a:t>
            </a:r>
            <a:r>
              <a:rPr lang="tr-TR" dirty="0" err="1" smtClean="0"/>
              <a:t>eriçağrımmetodu’nun</a:t>
            </a:r>
            <a:r>
              <a:rPr lang="tr-TR" dirty="0" smtClean="0"/>
              <a:t> 3 parametresi vardır.</a:t>
            </a:r>
          </a:p>
          <a:p>
            <a:pPr lvl="2"/>
            <a:r>
              <a:rPr lang="tr-TR" dirty="0" smtClean="0"/>
              <a:t>Hata nesnesi, dönen cevap, dönen cevabın vücut (body) kısmı.</a:t>
            </a:r>
          </a:p>
          <a:p>
            <a:endParaRPr lang="tr-TR" dirty="0"/>
          </a:p>
          <a:p>
            <a:pPr lvl="1"/>
            <a:endParaRPr lang="tr-TR" dirty="0"/>
          </a:p>
        </p:txBody>
      </p:sp>
      <p:sp>
        <p:nvSpPr>
          <p:cNvPr id="5" name="Shape 267"/>
          <p:cNvSpPr/>
          <p:nvPr/>
        </p:nvSpPr>
        <p:spPr>
          <a:xfrm>
            <a:off x="381000" y="681377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34022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Express’ten</a:t>
            </a:r>
            <a:r>
              <a:rPr lang="en-US" sz="2400" dirty="0"/>
              <a:t> API </a:t>
            </a:r>
            <a:r>
              <a:rPr lang="en-US" sz="2400" dirty="0" err="1"/>
              <a:t>Çağırma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tr-TR" dirty="0"/>
          </a:p>
        </p:txBody>
      </p:sp>
      <p:sp>
        <p:nvSpPr>
          <p:cNvPr id="5" name="Shape 267"/>
          <p:cNvSpPr/>
          <p:nvPr/>
        </p:nvSpPr>
        <p:spPr>
          <a:xfrm>
            <a:off x="381000" y="681377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  <p:graphicFrame>
        <p:nvGraphicFramePr>
          <p:cNvPr id="4" name="Tablo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945003"/>
              </p:ext>
            </p:extLst>
          </p:nvPr>
        </p:nvGraphicFramePr>
        <p:xfrm>
          <a:off x="547687" y="2209800"/>
          <a:ext cx="7620000" cy="28041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40000"/>
                <a:gridCol w="2540000"/>
                <a:gridCol w="2540000"/>
              </a:tblGrid>
              <a:tr h="321395">
                <a:tc>
                  <a:txBody>
                    <a:bodyPr/>
                    <a:lstStyle/>
                    <a:p>
                      <a:r>
                        <a:rPr lang="tr-TR" dirty="0" smtClean="0"/>
                        <a:t>Seçenek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Açıklama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Zorunlu mu</a:t>
                      </a:r>
                      <a:r>
                        <a:rPr lang="tr-TR" baseline="0" dirty="0" smtClean="0"/>
                        <a:t>?</a:t>
                      </a:r>
                      <a:endParaRPr lang="tr-TR" dirty="0"/>
                    </a:p>
                  </a:txBody>
                  <a:tcPr/>
                </a:tc>
              </a:tr>
              <a:tr h="321395">
                <a:tc>
                  <a:txBody>
                    <a:bodyPr/>
                    <a:lstStyle/>
                    <a:p>
                      <a:r>
                        <a:rPr lang="tr-TR" dirty="0" err="1" smtClean="0"/>
                        <a:t>url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Tam API yolu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Evet</a:t>
                      </a:r>
                      <a:endParaRPr lang="tr-TR" dirty="0"/>
                    </a:p>
                  </a:txBody>
                  <a:tcPr/>
                </a:tc>
              </a:tr>
              <a:tr h="554736">
                <a:tc>
                  <a:txBody>
                    <a:bodyPr/>
                    <a:lstStyle/>
                    <a:p>
                      <a:r>
                        <a:rPr lang="tr-TR" dirty="0" smtClean="0"/>
                        <a:t>metot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GET,</a:t>
                      </a:r>
                      <a:r>
                        <a:rPr lang="tr-TR" baseline="0" dirty="0" smtClean="0"/>
                        <a:t> POST, PUT, DELETE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Hayır.</a:t>
                      </a:r>
                      <a:r>
                        <a:rPr lang="tr-TR" baseline="0" dirty="0" smtClean="0"/>
                        <a:t> </a:t>
                      </a:r>
                      <a:r>
                        <a:rPr lang="tr-TR" dirty="0" smtClean="0"/>
                        <a:t>Belirtilmezse</a:t>
                      </a:r>
                      <a:r>
                        <a:rPr lang="tr-TR" baseline="0" dirty="0" smtClean="0"/>
                        <a:t> varsayılan GET olarak algılanır.</a:t>
                      </a:r>
                      <a:endParaRPr lang="tr-TR" dirty="0"/>
                    </a:p>
                  </a:txBody>
                  <a:tcPr/>
                </a:tc>
              </a:tr>
              <a:tr h="792480">
                <a:tc>
                  <a:txBody>
                    <a:bodyPr/>
                    <a:lstStyle/>
                    <a:p>
                      <a:r>
                        <a:rPr lang="tr-TR" dirty="0" err="1" smtClean="0"/>
                        <a:t>json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İsteğin ana kısmı (body)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Evet.</a:t>
                      </a:r>
                      <a:r>
                        <a:rPr lang="tr-TR" baseline="0" dirty="0" smtClean="0"/>
                        <a:t> Dönen değer her zaman JSON olmalı.</a:t>
                      </a:r>
                      <a:endParaRPr lang="tr-TR" dirty="0"/>
                    </a:p>
                  </a:txBody>
                  <a:tcPr/>
                </a:tc>
              </a:tr>
              <a:tr h="321395">
                <a:tc>
                  <a:txBody>
                    <a:bodyPr/>
                    <a:lstStyle/>
                    <a:p>
                      <a:r>
                        <a:rPr lang="tr-TR" dirty="0" err="1" smtClean="0"/>
                        <a:t>qs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Sorgu parametreleri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tr-TR" dirty="0" smtClean="0"/>
                        <a:t>Hayır</a:t>
                      </a:r>
                      <a:endParaRPr lang="tr-TR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Metin kutusu 5"/>
          <p:cNvSpPr txBox="1"/>
          <p:nvPr/>
        </p:nvSpPr>
        <p:spPr>
          <a:xfrm>
            <a:off x="2133600" y="5166360"/>
            <a:ext cx="502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mtClean="0"/>
              <a:t>İstek Seçenekleri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442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Express’ten</a:t>
            </a:r>
            <a:r>
              <a:rPr lang="en-US" sz="2400" dirty="0"/>
              <a:t> API </a:t>
            </a:r>
            <a:r>
              <a:rPr lang="en-US" sz="2400" dirty="0" err="1"/>
              <a:t>Çağırma</a:t>
            </a:r>
            <a:endParaRPr lang="en-US" sz="2400" dirty="0"/>
          </a:p>
        </p:txBody>
      </p:sp>
      <p:pic>
        <p:nvPicPr>
          <p:cNvPr id="7" name="İçerik Yer Tutucusu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27220"/>
            <a:ext cx="7086600" cy="3959180"/>
          </a:xfrm>
        </p:spPr>
      </p:pic>
      <p:sp>
        <p:nvSpPr>
          <p:cNvPr id="5" name="Shape 267"/>
          <p:cNvSpPr/>
          <p:nvPr/>
        </p:nvSpPr>
        <p:spPr>
          <a:xfrm>
            <a:off x="381000" y="681377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  <p:sp>
        <p:nvSpPr>
          <p:cNvPr id="6" name="Metin kutusu 5"/>
          <p:cNvSpPr txBox="1"/>
          <p:nvPr/>
        </p:nvSpPr>
        <p:spPr>
          <a:xfrm>
            <a:off x="838200" y="5638800"/>
            <a:ext cx="708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mtClean="0"/>
              <a:t>Örnek İstek </a:t>
            </a:r>
            <a:r>
              <a:rPr lang="tr-TR" dirty="0" smtClean="0"/>
              <a:t>Seçenekleri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79489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Liste</a:t>
            </a:r>
            <a:r>
              <a:rPr lang="en-US" sz="2400" dirty="0"/>
              <a:t> </a:t>
            </a:r>
            <a:r>
              <a:rPr lang="en-US" sz="2400" dirty="0" err="1" smtClean="0"/>
              <a:t>Halinde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Bu aşamada </a:t>
            </a:r>
            <a:r>
              <a:rPr lang="tr-TR" dirty="0" err="1" smtClean="0"/>
              <a:t>controller’larımızı</a:t>
            </a:r>
            <a:r>
              <a:rPr lang="tr-TR" dirty="0" smtClean="0"/>
              <a:t> güncelleyerek </a:t>
            </a:r>
            <a:r>
              <a:rPr lang="tr-TR" dirty="0" err="1" smtClean="0"/>
              <a:t>API’den</a:t>
            </a:r>
            <a:r>
              <a:rPr lang="tr-TR" dirty="0" smtClean="0"/>
              <a:t> veri almasını sağlayacağız.</a:t>
            </a:r>
          </a:p>
          <a:p>
            <a:r>
              <a:rPr lang="tr-TR" dirty="0" smtClean="0"/>
              <a:t>Veri çekecek iki sayfamız var. Bunlar mekanların listelendiği ana sayfa ve bir mekana ait detayların gösterildiği detay sayfası.</a:t>
            </a:r>
          </a:p>
          <a:p>
            <a:r>
              <a:rPr lang="tr-TR" dirty="0" smtClean="0"/>
              <a:t>Mevcut </a:t>
            </a:r>
            <a:r>
              <a:rPr lang="tr-TR" dirty="0" err="1" smtClean="0"/>
              <a:t>anaSayfa</a:t>
            </a:r>
            <a:r>
              <a:rPr lang="tr-TR" dirty="0" smtClean="0"/>
              <a:t> </a:t>
            </a:r>
            <a:r>
              <a:rPr lang="tr-TR" dirty="0" err="1" smtClean="0"/>
              <a:t>controller’ımız</a:t>
            </a:r>
            <a:r>
              <a:rPr lang="tr-TR" dirty="0" smtClean="0"/>
              <a:t> </a:t>
            </a:r>
            <a:r>
              <a:rPr lang="tr-TR" dirty="0" err="1"/>
              <a:t>res.render</a:t>
            </a:r>
            <a:r>
              <a:rPr lang="tr-TR" dirty="0"/>
              <a:t> </a:t>
            </a:r>
            <a:r>
              <a:rPr lang="tr-TR" dirty="0" smtClean="0"/>
              <a:t>metodu aracılığıyla statik verileri gösteriyor.</a:t>
            </a:r>
          </a:p>
          <a:p>
            <a:r>
              <a:rPr lang="tr-TR" dirty="0" smtClean="0"/>
              <a:t>Bizim istediğimiz ise </a:t>
            </a:r>
            <a:r>
              <a:rPr lang="tr-TR" dirty="0" err="1" smtClean="0"/>
              <a:t>API’ye</a:t>
            </a:r>
            <a:r>
              <a:rPr lang="tr-TR" dirty="0" smtClean="0"/>
              <a:t> istekte bulunup dönen verilerin gösterilmesi. Bunu yaparken görüntüleme işlemlerini</a:t>
            </a:r>
            <a:r>
              <a:rPr lang="tr-TR" b="1" dirty="0" smtClean="0"/>
              <a:t> </a:t>
            </a:r>
            <a:r>
              <a:rPr lang="tr-TR" b="1" dirty="0" err="1" smtClean="0"/>
              <a:t>anaSayfaOlustur</a:t>
            </a:r>
            <a:r>
              <a:rPr lang="tr-TR" b="1" dirty="0" smtClean="0"/>
              <a:t> </a:t>
            </a:r>
            <a:r>
              <a:rPr lang="tr-TR" dirty="0" smtClean="0"/>
              <a:t>adında ayrı bir metot içinde gerçekleştireceğiz.</a:t>
            </a:r>
          </a:p>
          <a:p>
            <a:r>
              <a:rPr lang="tr-TR" dirty="0" err="1" smtClean="0"/>
              <a:t>anaSayfa</a:t>
            </a:r>
            <a:r>
              <a:rPr lang="tr-TR" dirty="0" smtClean="0"/>
              <a:t> </a:t>
            </a:r>
            <a:r>
              <a:rPr lang="tr-TR" dirty="0" err="1" smtClean="0"/>
              <a:t>controller’ımız</a:t>
            </a:r>
            <a:r>
              <a:rPr lang="tr-TR" dirty="0" smtClean="0"/>
              <a:t> da bu metodu kullanarak API işlemlerini gerçekleştirecek. Bu kod testini daha kolay hale getirecek.</a:t>
            </a:r>
          </a:p>
          <a:p>
            <a:r>
              <a:rPr lang="tr-TR" dirty="0" smtClean="0"/>
              <a:t>Mekanları listelemek için gereken bilgiler:</a:t>
            </a:r>
          </a:p>
          <a:p>
            <a:pPr lvl="1"/>
            <a:r>
              <a:rPr lang="tr-TR" dirty="0" smtClean="0"/>
              <a:t>URL (SUNUCUADI:PORT/</a:t>
            </a:r>
            <a:r>
              <a:rPr lang="tr-TR" dirty="0" err="1" smtClean="0"/>
              <a:t>api</a:t>
            </a:r>
            <a:r>
              <a:rPr lang="tr-TR" dirty="0" smtClean="0"/>
              <a:t>/mekanlar), istek metodu (GET), </a:t>
            </a:r>
            <a:r>
              <a:rPr lang="tr-TR" dirty="0" err="1" smtClean="0"/>
              <a:t>Json</a:t>
            </a:r>
            <a:r>
              <a:rPr lang="tr-TR" dirty="0" smtClean="0"/>
              <a:t> Body, Sorgu Parametreleri(enlem, boylam)</a:t>
            </a:r>
          </a:p>
          <a:p>
            <a:endParaRPr lang="tr-TR" dirty="0"/>
          </a:p>
        </p:txBody>
      </p:sp>
      <p:sp>
        <p:nvSpPr>
          <p:cNvPr id="6" name="Shape 270"/>
          <p:cNvSpPr/>
          <p:nvPr/>
        </p:nvSpPr>
        <p:spPr>
          <a:xfrm>
            <a:off x="300377" y="685800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65015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Liste</a:t>
            </a:r>
            <a:r>
              <a:rPr lang="en-US" sz="2400" dirty="0"/>
              <a:t> </a:t>
            </a:r>
            <a:r>
              <a:rPr lang="en-US" sz="2400" dirty="0" err="1"/>
              <a:t>Halinde</a:t>
            </a:r>
            <a:r>
              <a:rPr lang="en-US" sz="2400" dirty="0"/>
              <a:t>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77" y="1507020"/>
            <a:ext cx="8012978" cy="3598380"/>
          </a:xfrm>
        </p:spPr>
      </p:pic>
      <p:sp>
        <p:nvSpPr>
          <p:cNvPr id="7" name="Metin kutusu 6"/>
          <p:cNvSpPr txBox="1"/>
          <p:nvPr/>
        </p:nvSpPr>
        <p:spPr>
          <a:xfrm>
            <a:off x="838200" y="5363057"/>
            <a:ext cx="6553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200" b="1" dirty="0" smtClean="0"/>
              <a:t>1. Adım: </a:t>
            </a:r>
            <a:r>
              <a:rPr lang="tr-TR" sz="2200" dirty="0" smtClean="0"/>
              <a:t>API </a:t>
            </a:r>
            <a:r>
              <a:rPr lang="tr-TR" sz="2200" dirty="0" smtClean="0"/>
              <a:t>ayarları (</a:t>
            </a:r>
            <a:r>
              <a:rPr lang="tr-TR" sz="2200" dirty="0" err="1" smtClean="0"/>
              <a:t>app_server</a:t>
            </a:r>
            <a:r>
              <a:rPr lang="tr-TR" sz="2200" dirty="0" smtClean="0"/>
              <a:t>/</a:t>
            </a:r>
            <a:r>
              <a:rPr lang="tr-TR" sz="2200" dirty="0" err="1" smtClean="0"/>
              <a:t>controllers</a:t>
            </a:r>
            <a:r>
              <a:rPr lang="tr-TR" sz="2200" dirty="0" smtClean="0"/>
              <a:t>/</a:t>
            </a:r>
            <a:r>
              <a:rPr lang="tr-TR" sz="2200" dirty="0" err="1" smtClean="0"/>
              <a:t>mekanlar.js</a:t>
            </a:r>
            <a:r>
              <a:rPr lang="tr-TR" sz="2200" dirty="0" smtClean="0"/>
              <a:t>)</a:t>
            </a:r>
            <a:endParaRPr lang="tr-TR" sz="2200" dirty="0"/>
          </a:p>
        </p:txBody>
      </p:sp>
      <p:sp>
        <p:nvSpPr>
          <p:cNvPr id="8" name="Shape 270"/>
          <p:cNvSpPr/>
          <p:nvPr/>
        </p:nvSpPr>
        <p:spPr>
          <a:xfrm>
            <a:off x="300377" y="685800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85317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API’den</a:t>
            </a:r>
            <a:r>
              <a:rPr lang="en-US" sz="2400" dirty="0"/>
              <a:t> </a:t>
            </a:r>
            <a:r>
              <a:rPr lang="en-US" sz="2400" dirty="0" err="1"/>
              <a:t>Liste</a:t>
            </a:r>
            <a:r>
              <a:rPr lang="en-US" sz="2400" dirty="0"/>
              <a:t> </a:t>
            </a:r>
            <a:r>
              <a:rPr lang="en-US" sz="2400" dirty="0" err="1"/>
              <a:t>Halinde</a:t>
            </a:r>
            <a:r>
              <a:rPr lang="en-US" sz="2400" dirty="0"/>
              <a:t>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/>
              <a:t>Getirme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441436"/>
            <a:ext cx="5791200" cy="4289777"/>
          </a:xfrm>
        </p:spPr>
      </p:pic>
      <p:sp>
        <p:nvSpPr>
          <p:cNvPr id="7" name="Metin kutusu 6"/>
          <p:cNvSpPr txBox="1"/>
          <p:nvPr/>
        </p:nvSpPr>
        <p:spPr>
          <a:xfrm>
            <a:off x="0" y="5691186"/>
            <a:ext cx="777240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100" b="1" dirty="0"/>
              <a:t>2</a:t>
            </a:r>
            <a:r>
              <a:rPr lang="tr-TR" sz="2100" b="1" dirty="0" smtClean="0"/>
              <a:t>. Adım: * </a:t>
            </a:r>
            <a:r>
              <a:rPr lang="tr-TR" sz="2100" dirty="0" err="1" smtClean="0"/>
              <a:t>render</a:t>
            </a:r>
            <a:r>
              <a:rPr lang="tr-TR" sz="2100" dirty="0" smtClean="0"/>
              <a:t> metodunun ayrı bir metoda taşınması</a:t>
            </a:r>
          </a:p>
          <a:p>
            <a:r>
              <a:rPr lang="tr-TR" sz="2100" dirty="0" smtClean="0"/>
              <a:t>* Mesafeyi formatlayan metot oluşturulması</a:t>
            </a:r>
            <a:endParaRPr lang="tr-TR" sz="2100" dirty="0"/>
          </a:p>
        </p:txBody>
      </p:sp>
      <p:sp>
        <p:nvSpPr>
          <p:cNvPr id="6" name="Shape 270"/>
          <p:cNvSpPr/>
          <p:nvPr/>
        </p:nvSpPr>
        <p:spPr>
          <a:xfrm>
            <a:off x="300377" y="685800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7625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pitchFamily="-11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pitchFamily="-110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Designs\Network Blitz.pot</Template>
  <TotalTime>19437</TotalTime>
  <Words>739</Words>
  <Application>Microsoft Macintosh PowerPoint</Application>
  <PresentationFormat>On-screen Show (4:3)</PresentationFormat>
  <Paragraphs>121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Brush Script MT</vt:lpstr>
      <vt:lpstr>ＭＳ Ｐゴシック</vt:lpstr>
      <vt:lpstr>Tahoma</vt:lpstr>
      <vt:lpstr>Times</vt:lpstr>
      <vt:lpstr>Arial</vt:lpstr>
      <vt:lpstr>Blank Presentation</vt:lpstr>
      <vt:lpstr>PowerPoint Presentation</vt:lpstr>
      <vt:lpstr>PowerPoint Presentation</vt:lpstr>
      <vt:lpstr>Express’ten API Çağırma</vt:lpstr>
      <vt:lpstr>Express’ten API Çağırma</vt:lpstr>
      <vt:lpstr>Express’ten API Çağırma</vt:lpstr>
      <vt:lpstr>Express’ten API Çağırma</vt:lpstr>
      <vt:lpstr>API’den Liste Halinde Veri Getirme</vt:lpstr>
      <vt:lpstr>API’den Liste Halinde Veri Getirme</vt:lpstr>
      <vt:lpstr>API’den Liste Halinde Veri Getirme</vt:lpstr>
      <vt:lpstr>API’den Liste Halinde Veri Getirme</vt:lpstr>
      <vt:lpstr>API’den Liste Halinde Veri Getirme</vt:lpstr>
      <vt:lpstr>API’den Tek Bir Doküman Getirme</vt:lpstr>
      <vt:lpstr>API’den Tek Bir Doküman Getirme</vt:lpstr>
      <vt:lpstr>API’den Tek Bir Doküman Getirme</vt:lpstr>
      <vt:lpstr>API’den Tek Bir Doküman Getirme</vt:lpstr>
      <vt:lpstr>API’den Tek Bir Doküman Getirme</vt:lpstr>
      <vt:lpstr>API’den Tek Bir Doküman Getirme</vt:lpstr>
      <vt:lpstr>API’den Tek Bir Doküman Getirme</vt:lpstr>
      <vt:lpstr>API’den Tek Bir Doküman Getirme</vt:lpstr>
      <vt:lpstr>API’den Tek Bir Doküman Getirme</vt:lpstr>
    </vt:vector>
  </TitlesOfParts>
  <Company>TEES Communications Division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Amy Yarbrough</dc:creator>
  <cp:lastModifiedBy>Microsoft Office User</cp:lastModifiedBy>
  <cp:revision>2806</cp:revision>
  <cp:lastPrinted>1999-07-13T10:45:18Z</cp:lastPrinted>
  <dcterms:created xsi:type="dcterms:W3CDTF">1999-06-28T14:13:43Z</dcterms:created>
  <dcterms:modified xsi:type="dcterms:W3CDTF">2017-12-02T11:58:28Z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